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  <p:sldMasterId id="2147483769" r:id="rId2"/>
  </p:sldMasterIdLst>
  <p:notesMasterIdLst>
    <p:notesMasterId r:id="rId20"/>
  </p:notesMasterIdLst>
  <p:sldIdLst>
    <p:sldId id="316" r:id="rId3"/>
    <p:sldId id="300" r:id="rId4"/>
    <p:sldId id="286" r:id="rId5"/>
    <p:sldId id="317" r:id="rId6"/>
    <p:sldId id="318" r:id="rId7"/>
    <p:sldId id="308" r:id="rId8"/>
    <p:sldId id="309" r:id="rId9"/>
    <p:sldId id="323" r:id="rId10"/>
    <p:sldId id="311" r:id="rId11"/>
    <p:sldId id="291" r:id="rId12"/>
    <p:sldId id="304" r:id="rId13"/>
    <p:sldId id="306" r:id="rId14"/>
    <p:sldId id="258" r:id="rId15"/>
    <p:sldId id="307" r:id="rId16"/>
    <p:sldId id="319" r:id="rId17"/>
    <p:sldId id="321" r:id="rId18"/>
    <p:sldId id="29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671" autoAdjust="0"/>
  </p:normalViewPr>
  <p:slideViewPr>
    <p:cSldViewPr>
      <p:cViewPr varScale="1">
        <p:scale>
          <a:sx n="46" d="100"/>
          <a:sy n="46" d="100"/>
        </p:scale>
        <p:origin x="1310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7242F-9A3F-447C-9526-88160680FD73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876FA9-EF0C-43DE-B8B0-819C15C210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777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indent="449263" algn="just">
              <a:lnSpc>
                <a:spcPct val="150000"/>
              </a:lnSpc>
            </a:pPr>
            <a:endParaRPr lang="ru-RU" altLang="ru-RU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6D1D6BB-5E03-4F68-8BC7-B00EE4E13B90}" type="slidenum">
              <a:rPr lang="ru-RU" altLang="ru-RU"/>
              <a:pPr/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09372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indent="457200" eaLnBrk="1" hangingPunct="1">
              <a:spcBef>
                <a:spcPct val="0"/>
              </a:spcBef>
              <a:tabLst>
                <a:tab pos="88900" algn="l"/>
              </a:tabLst>
            </a:pPr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BA00CB9-05E3-4306-90C9-F24EC42F7BF3}" type="slidenum">
              <a:rPr lang="ru-RU" altLang="ru-RU"/>
              <a:pPr/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38910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76FA9-EF0C-43DE-B8B0-819C15C2109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32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904ECA-F4FB-4FA0-AF4D-FBD846FAEFA5}" type="slidenum">
              <a:rPr lang="ru-RU" altLang="ru-RU"/>
              <a:pPr/>
              <a:t>15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4421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ru-RU" altLang="ru-RU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F7D648C-D398-4FB6-8CE3-72DA205DC02A}" type="slidenum">
              <a:rPr lang="ru-RU" altLang="ru-RU">
                <a:solidFill>
                  <a:srgbClr val="000000"/>
                </a:solidFill>
              </a:rPr>
              <a:pPr/>
              <a:t>16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978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3E148-8C6C-4324-9606-9E8B46FF9CC7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221B-4193-4C5B-AA0A-4004A318437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3E148-8C6C-4324-9606-9E8B46FF9CC7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221B-4193-4C5B-AA0A-4004A318437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3E148-8C6C-4324-9606-9E8B46FF9CC7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221B-4193-4C5B-AA0A-4004A31843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3E148-8C6C-4324-9606-9E8B46FF9CC7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221B-4193-4C5B-AA0A-4004A318437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3E148-8C6C-4324-9606-9E8B46FF9CC7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221B-4193-4C5B-AA0A-4004A318437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3E148-8C6C-4324-9606-9E8B46FF9CC7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221B-4193-4C5B-AA0A-4004A31843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3E148-8C6C-4324-9606-9E8B46FF9CC7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221B-4193-4C5B-AA0A-4004A31843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3E148-8C6C-4324-9606-9E8B46FF9CC7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221B-4193-4C5B-AA0A-4004A31843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3E148-8C6C-4324-9606-9E8B46FF9CC7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221B-4193-4C5B-AA0A-4004A318437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3E148-8C6C-4324-9606-9E8B46FF9CC7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221B-4193-4C5B-AA0A-4004A31843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3E148-8C6C-4324-9606-9E8B46FF9CC7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221B-4193-4C5B-AA0A-4004A31843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1"/>
            <a:ext cx="8229600" cy="452543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5741C1-ACAB-4189-824E-A72BE3CBECCF}" type="datetime1">
              <a:rPr lang="ru-RU" smtClean="0"/>
              <a:pPr>
                <a:defRPr/>
              </a:pPr>
              <a:t>19.01.2026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B70C04-4AB6-46CC-8BE9-F87E9738BAF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27246866"/>
      </p:ext>
    </p:extLst>
  </p:cSld>
  <p:clrMapOvr>
    <a:masterClrMapping/>
  </p:clrMapOvr>
  <p:transition spd="slow">
    <p:cover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598" y="96397"/>
            <a:ext cx="4527615" cy="256754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93916" y="463304"/>
            <a:ext cx="5131296" cy="2939305"/>
          </a:xfrm>
        </p:spPr>
        <p:txBody>
          <a:bodyPr lIns="48862" tIns="24431" rIns="48862" bIns="24431"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8594725" y="0"/>
            <a:ext cx="549275" cy="476250"/>
          </a:xfrm>
          <a:ln>
            <a:miter lim="800000"/>
            <a:headEnd/>
            <a:tailEnd/>
          </a:ln>
        </p:spPr>
        <p:txBody>
          <a:bodyPr lIns="65286" tIns="32644" rIns="65286" bIns="32644" anchor="t"/>
          <a:lstStyle>
            <a:lvl1pPr>
              <a:defRPr/>
            </a:lvl1pPr>
          </a:lstStyle>
          <a:p>
            <a:fld id="{30C6F580-5BE6-44B2-A10D-B20569655323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15871"/>
      </p:ext>
    </p:extLst>
  </p:cSld>
  <p:clrMapOvr>
    <a:masterClrMapping/>
  </p:clrMapOvr>
  <p:transition>
    <p:blinds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D9869D-33D2-43D3-B704-7E5669621E9D}" type="datetimeFigureOut"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19.01.2026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266545-DE3C-4747-B47E-A090A1147713}" type="slidenum">
              <a:rPr kumimoji="0" lang="ru-RU" altLang="ru-RU" sz="12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1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0855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F06A28-01EB-4C61-8C7B-EFB6196DD90C}" type="datetimeFigureOut"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19.01.2026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1F9152-4A66-4EA2-A1CD-44C02347DCD4}" type="slidenum">
              <a:rPr kumimoji="0" lang="ru-RU" altLang="ru-RU" sz="12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1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8712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27BE666-81CB-4156-84EA-6E2F145B9AB6}" type="datetimeFigureOut"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19.01.2026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3CA256-47AD-4688-9BCD-737DACC40BCA}" type="slidenum">
              <a:rPr kumimoji="0" lang="ru-RU" altLang="ru-RU" sz="12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1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0971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C3B1D7-B125-4FA4-BC8D-314587A2BBEC}" type="datetimeFigureOut"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19.01.2026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006DBB-3784-4DD9-9635-BB014F39A0AB}" type="slidenum">
              <a:rPr kumimoji="0" lang="ru-RU" altLang="ru-RU" sz="12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1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8248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4D369A-0254-450E-8E75-CC7A7F41FD29}" type="datetimeFigureOut"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19.01.2026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0585C4C-EBDB-48D3-AFD0-CC43A3003A8A}" type="slidenum">
              <a:rPr kumimoji="0" lang="ru-RU" altLang="ru-RU" sz="12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1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5200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579D743-9F33-4EF8-ABD7-B1E22B07E455}" type="datetimeFigureOut"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19.01.2026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F5D2771-4B98-4E84-8BF5-C0CD8546A08C}" type="slidenum">
              <a:rPr kumimoji="0" lang="ru-RU" altLang="ru-RU" sz="12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1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5927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2D49CC-E3B9-4772-8535-4AE8DE4808BA}" type="datetimeFigureOut"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19.01.2026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F39F68-CA99-4787-9972-AF9D686A5E4A}" type="slidenum">
              <a:rPr kumimoji="0" lang="ru-RU" altLang="ru-RU" sz="12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1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4113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2C02D5-AE71-4557-A05F-11C58FDC55D7}" type="datetimeFigureOut"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19.01.2026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0BB59B-8519-4EE1-92F0-4F4F0DFA81D0}" type="slidenum">
              <a:rPr kumimoji="0" lang="ru-RU" altLang="ru-RU" sz="12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1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4980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CBC0F66-418D-4F43-BCAC-EEF90E06BAC2}" type="datetimeFigureOut"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19.01.2026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CD6938-A596-4466-A557-EEF8B93969F4}" type="slidenum">
              <a:rPr kumimoji="0" lang="ru-RU" altLang="ru-RU" sz="12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1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6495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743955-5C00-4E56-A252-9439F34F8C83}" type="datetimeFigureOut"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19.01.2026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EC3D93-377E-4961-BCD1-9E9611BA08E7}" type="slidenum">
              <a:rPr kumimoji="0" lang="ru-RU" altLang="ru-RU" sz="12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1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1432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C059E7-20AC-4517-8BED-8327E49666C4}" type="datetimeFigureOut"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19.01.2026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310C62-DEB5-4880-9AD5-2687D6D33956}" type="slidenum">
              <a:rPr kumimoji="0" lang="ru-RU" altLang="ru-RU" sz="12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1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1755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598" y="96397"/>
            <a:ext cx="4527615" cy="256754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93916" y="463304"/>
            <a:ext cx="5131296" cy="2939305"/>
          </a:xfrm>
        </p:spPr>
        <p:txBody>
          <a:bodyPr lIns="48862" tIns="24431" rIns="48862" bIns="24431"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8594725" y="0"/>
            <a:ext cx="549275" cy="476250"/>
          </a:xfrm>
          <a:ln>
            <a:miter lim="800000"/>
            <a:headEnd/>
            <a:tailEnd/>
          </a:ln>
        </p:spPr>
        <p:txBody>
          <a:bodyPr lIns="65286" tIns="32644" rIns="65286" bIns="32644" anchor="t"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C6F580-5BE6-44B2-A10D-B20569655323}" type="slidenum">
              <a:rPr kumimoji="0" lang="ru-RU" altLang="ru-RU" sz="12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1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297768"/>
      </p:ext>
    </p:extLst>
  </p:cSld>
  <p:clrMapOvr>
    <a:masterClrMapping/>
  </p:clrMapOvr>
  <p:transition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6A3E148-8C6C-4324-9606-9E8B46FF9CC7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930221B-4193-4C5B-AA0A-4004A318437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82" r:id="rId13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C6A065-C318-4E0E-B9ED-DF4ECA302E01}" type="datetimeFigureOut"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19.01.2026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rgbClr val="7F7F7F"/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4737F7E-DB5B-4A49-B49A-B9B985D63F9A}" type="slidenum">
              <a:rPr kumimoji="0" lang="ru-RU" altLang="ru-RU" sz="12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1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158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</p:sldLayoutIdLst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20.pn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765175"/>
            <a:ext cx="2376487" cy="280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-20638" y="-28575"/>
            <a:ext cx="9164638" cy="369888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Text Box 133"/>
          <p:cNvSpPr txBox="1">
            <a:spLocks noChangeArrowheads="1"/>
          </p:cNvSpPr>
          <p:nvPr/>
        </p:nvSpPr>
        <p:spPr bwMode="auto">
          <a:xfrm>
            <a:off x="0" y="5994400"/>
            <a:ext cx="9144000" cy="819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Narrow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9" name="Rectangle 4" descr="Газетная бумага"/>
          <p:cNvSpPr>
            <a:spLocks noChangeArrowheads="1"/>
          </p:cNvSpPr>
          <p:nvPr/>
        </p:nvSpPr>
        <p:spPr bwMode="auto">
          <a:xfrm>
            <a:off x="0" y="3692525"/>
            <a:ext cx="91440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Балтийское высшее военно-морское училище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 имени адмирала Фёдора Фёдоровича Ушакова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790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F:\Парадный УК1_обрезанна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4" y="2872943"/>
            <a:ext cx="9071850" cy="3876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976" y="143656"/>
            <a:ext cx="1584693" cy="4355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27584" y="1405225"/>
            <a:ext cx="596221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</a:rPr>
              <a:t>Балтийское высшее военно-морское училище им. адмирала </a:t>
            </a:r>
            <a:r>
              <a:rPr lang="ru-RU" sz="2000" b="1" spc="50" dirty="0" err="1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</a:rPr>
              <a:t>Ф.Ф.Ушакова</a:t>
            </a:r>
            <a:r>
              <a:rPr lang="ru-RU" sz="20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</a:rPr>
              <a:t>образовано в 1947 году</a:t>
            </a:r>
          </a:p>
        </p:txBody>
      </p:sp>
      <p:sp>
        <p:nvSpPr>
          <p:cNvPr id="8" name="Oval 15"/>
          <p:cNvSpPr>
            <a:spLocks noChangeArrowheads="1"/>
          </p:cNvSpPr>
          <p:nvPr/>
        </p:nvSpPr>
        <p:spPr bwMode="auto">
          <a:xfrm>
            <a:off x="8643938" y="42863"/>
            <a:ext cx="457200" cy="457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sz="1400" b="1" dirty="0"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F9E86C0-6D90-4712-B583-24BCB687ACAD}"/>
              </a:ext>
            </a:extLst>
          </p:cNvPr>
          <p:cNvSpPr/>
          <p:nvPr/>
        </p:nvSpPr>
        <p:spPr>
          <a:xfrm>
            <a:off x="511634" y="143656"/>
            <a:ext cx="655019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+mj-ea"/>
                <a:cs typeface="+mj-cs"/>
              </a:rPr>
              <a:t>В Морях твои дороги!</a:t>
            </a:r>
          </a:p>
          <a:p>
            <a:pPr algn="ctr"/>
            <a:r>
              <a:rPr lang="ru-RU" sz="2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+mj-ea"/>
                <a:cs typeface="+mj-cs"/>
              </a:rPr>
              <a:t>Есть такая профессия – Родину защищать!</a:t>
            </a:r>
            <a:endParaRPr lang="ru-RU" sz="24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7652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Documents and Settings\Лосев\Рабочий стол\Калининградская государственная телевизионная и радиовещательная компания.files\logo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72" y="76200"/>
            <a:ext cx="771525" cy="923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WordArt 15"/>
          <p:cNvSpPr>
            <a:spLocks noChangeArrowheads="1" noChangeShapeType="1" noTextEdit="1"/>
          </p:cNvSpPr>
          <p:nvPr/>
        </p:nvSpPr>
        <p:spPr bwMode="auto">
          <a:xfrm>
            <a:off x="250825" y="5791200"/>
            <a:ext cx="8642350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chemeClr val="bg2"/>
                </a:solidFill>
                <a:round/>
                <a:headEnd/>
                <a:tailEnd/>
              </a:ln>
              <a:solidFill>
                <a:schemeClr val="folHlink"/>
              </a:solidFill>
              <a:latin typeface="Arial"/>
              <a:cs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8925" y="5243716"/>
            <a:ext cx="818753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Училище расположено в г. Калининграде </a:t>
            </a: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 Советском проспекте</a:t>
            </a:r>
            <a:endParaRPr lang="ru-RU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50" name="Picture 2" descr="F:\0d31a77abd7a66230e99dee4900bfa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131" y="631756"/>
            <a:ext cx="1899862" cy="1265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044305"/>
            <a:ext cx="2216551" cy="154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:\04e8fb03d96f869ccbff1e4de2cf9a9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16" y="3834171"/>
            <a:ext cx="2082046" cy="1387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F:\53e27ac972e8e3a71dc1b3a07abb88dd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16" y="2119420"/>
            <a:ext cx="2091535" cy="1575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F:\54c0d5805b1b889ccd550f97f1a6dc2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610556"/>
            <a:ext cx="1899862" cy="126578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F:\028738abe3228dd2d21063ebc99fbe6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635" y="2420888"/>
            <a:ext cx="3600400" cy="2398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F:\939326eb23505ec9270daec17f8f2dfb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610556"/>
            <a:ext cx="1682559" cy="1267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F:\d76bb96981a95c7070a1288d5bee0d67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688293"/>
            <a:ext cx="2251616" cy="1500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val 15"/>
          <p:cNvSpPr>
            <a:spLocks noChangeArrowheads="1"/>
          </p:cNvSpPr>
          <p:nvPr/>
        </p:nvSpPr>
        <p:spPr bwMode="auto">
          <a:xfrm>
            <a:off x="8643938" y="42863"/>
            <a:ext cx="457200" cy="457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sz="1400" b="1" dirty="0">
                <a:latin typeface="Calibri" panose="020F0502020204030204" pitchFamily="34" charset="0"/>
              </a:rPr>
              <a:t>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0712545"/>
      </p:ext>
    </p:extLst>
  </p:cSld>
  <p:clrMapOvr>
    <a:masterClrMapping/>
  </p:clrMapOvr>
  <p:transition advTm="5875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5" t="33154" r="4095" b="15303"/>
          <a:stretch>
            <a:fillRect/>
          </a:stretch>
        </p:blipFill>
        <p:spPr bwMode="auto">
          <a:xfrm>
            <a:off x="14288" y="655638"/>
            <a:ext cx="9129712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Oval 15"/>
          <p:cNvSpPr>
            <a:spLocks noChangeArrowheads="1"/>
          </p:cNvSpPr>
          <p:nvPr/>
        </p:nvSpPr>
        <p:spPr bwMode="auto">
          <a:xfrm>
            <a:off x="8643938" y="42863"/>
            <a:ext cx="457200" cy="457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sz="1400" b="1" dirty="0"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8196" name="Line 14"/>
          <p:cNvSpPr>
            <a:spLocks noChangeShapeType="1"/>
          </p:cNvSpPr>
          <p:nvPr/>
        </p:nvSpPr>
        <p:spPr bwMode="auto">
          <a:xfrm>
            <a:off x="0" y="655638"/>
            <a:ext cx="9144000" cy="0"/>
          </a:xfrm>
          <a:prstGeom prst="line">
            <a:avLst/>
          </a:prstGeom>
          <a:noFill/>
          <a:ln w="57150" cmpd="thinThick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0" y="71438"/>
            <a:ext cx="9144000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85" tIns="45695" rIns="91385" bIns="45695" anchor="ctr"/>
          <a:lstStyle/>
          <a:p>
            <a:pPr algn="ctr" eaLnBrk="1" hangingPunct="1">
              <a:defRPr/>
            </a:pPr>
            <a:r>
              <a:rPr lang="ru-RU" b="1" dirty="0">
                <a:latin typeface="Arial Narrow" pitchFamily="34" charset="0"/>
                <a:cs typeface="+mn-cs"/>
              </a:rPr>
              <a:t>Перевод Бакинского военно-морского подготовительного училища</a:t>
            </a:r>
          </a:p>
        </p:txBody>
      </p:sp>
      <p:pic>
        <p:nvPicPr>
          <p:cNvPr id="8199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73" b="18010"/>
          <a:stretch>
            <a:fillRect/>
          </a:stretch>
        </p:blipFill>
        <p:spPr bwMode="auto">
          <a:xfrm rot="-8655506">
            <a:off x="4319588" y="3800475"/>
            <a:ext cx="5441950" cy="223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Рисунок 11" descr="Бакинское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7" t="4066" r="66403" b="67282"/>
          <a:stretch>
            <a:fillRect/>
          </a:stretch>
        </p:blipFill>
        <p:spPr bwMode="auto">
          <a:xfrm>
            <a:off x="47625" y="706438"/>
            <a:ext cx="2900363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3813" y="706438"/>
            <a:ext cx="2892425" cy="19208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outerShdw blurRad="38100" dist="50800" dir="270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8202" name="Рисунок 12" descr="Бакинское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4" t="35732" r="58939" b="35455"/>
          <a:stretch>
            <a:fillRect/>
          </a:stretch>
        </p:blipFill>
        <p:spPr bwMode="auto">
          <a:xfrm>
            <a:off x="28575" y="2781300"/>
            <a:ext cx="2887663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3813" y="2779713"/>
            <a:ext cx="2892425" cy="196532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outerShdw blurRad="38100" dist="50800" dir="270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8204" name="Рисунок 15" descr="Бакинское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2" t="66965" r="53345" b="4333"/>
          <a:stretch>
            <a:fillRect/>
          </a:stretch>
        </p:blipFill>
        <p:spPr bwMode="auto">
          <a:xfrm>
            <a:off x="50800" y="4841875"/>
            <a:ext cx="2867025" cy="198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6513" y="4841875"/>
            <a:ext cx="2890837" cy="198596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outerShdw blurRad="38100" dist="50800" dir="270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579938" y="706438"/>
            <a:ext cx="4521200" cy="221773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38100" dist="50800" dir="270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2400" dirty="0">
                <a:solidFill>
                  <a:srgbClr val="0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 октябре 1947 года Бакинское военно-морское подготовительное училище (БВМПУ) передислоцировано в город Калининград.</a:t>
            </a:r>
            <a:endParaRPr lang="ru-RU" altLang="ru-RU" sz="24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pic>
        <p:nvPicPr>
          <p:cNvPr id="8207" name="Рисунок 6" descr="Бакинское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42" t="51300" r="1715" b="2840"/>
          <a:stretch>
            <a:fillRect/>
          </a:stretch>
        </p:blipFill>
        <p:spPr bwMode="auto">
          <a:xfrm>
            <a:off x="3059113" y="4841875"/>
            <a:ext cx="2957512" cy="196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3059113" y="4843463"/>
            <a:ext cx="2957512" cy="196215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outerShdw blurRad="38100" dist="50800" dir="270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108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6" name="Text Box 15"/>
          <p:cNvSpPr txBox="1">
            <a:spLocks noChangeArrowheads="1"/>
          </p:cNvSpPr>
          <p:nvPr/>
        </p:nvSpPr>
        <p:spPr bwMode="auto">
          <a:xfrm>
            <a:off x="0" y="65088"/>
            <a:ext cx="9144000" cy="577850"/>
          </a:xfrm>
          <a:prstGeom prst="rect">
            <a:avLst/>
          </a:prstGeom>
          <a:noFill/>
          <a:ln>
            <a:noFill/>
          </a:ln>
        </p:spPr>
        <p:txBody>
          <a:bodyPr lIns="127937" tIns="63967" rIns="127937" bIns="63967" anchor="ctr"/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sz="1800" dirty="0">
                <a:latin typeface="Arial Narrow" panose="020B0606020202030204" pitchFamily="34" charset="0"/>
                <a:ea typeface="+mj-ea"/>
              </a:rPr>
              <a:t>Этапы становления и развития вуза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84138" y="-203200"/>
            <a:ext cx="176213" cy="36512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lIns="87230" tIns="43615" rIns="87230" bIns="43615" anchor="ctr">
            <a:spAutoFit/>
          </a:bodyPr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9220" name="Oval 15"/>
          <p:cNvSpPr>
            <a:spLocks noChangeArrowheads="1"/>
          </p:cNvSpPr>
          <p:nvPr/>
        </p:nvSpPr>
        <p:spPr bwMode="auto">
          <a:xfrm>
            <a:off x="8643938" y="42863"/>
            <a:ext cx="457200" cy="457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sz="1400" b="1" dirty="0">
                <a:latin typeface="Calibri" panose="020F0502020204030204" pitchFamily="34" charset="0"/>
              </a:rPr>
              <a:t>4</a:t>
            </a:r>
          </a:p>
        </p:txBody>
      </p:sp>
      <p:pic>
        <p:nvPicPr>
          <p:cNvPr id="9221" name="Picture 7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26988"/>
            <a:ext cx="4556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Line 14"/>
          <p:cNvSpPr>
            <a:spLocks noChangeShapeType="1"/>
          </p:cNvSpPr>
          <p:nvPr/>
        </p:nvSpPr>
        <p:spPr bwMode="auto">
          <a:xfrm>
            <a:off x="0" y="642938"/>
            <a:ext cx="9144000" cy="0"/>
          </a:xfrm>
          <a:prstGeom prst="line">
            <a:avLst/>
          </a:prstGeom>
          <a:noFill/>
          <a:ln w="57150" cmpd="thinThick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Text Box 29"/>
          <p:cNvSpPr txBox="1">
            <a:spLocks noChangeArrowheads="1"/>
          </p:cNvSpPr>
          <p:nvPr/>
        </p:nvSpPr>
        <p:spPr bwMode="auto">
          <a:xfrm>
            <a:off x="30163" y="779463"/>
            <a:ext cx="9047162" cy="63341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chemeClr val="tx1">
                <a:alpha val="73000"/>
              </a:schemeClr>
            </a:outerShdw>
          </a:effectLst>
        </p:spPr>
        <p:txBody>
          <a:bodyPr lIns="107280" tIns="53639" rIns="107280" bIns="53639"/>
          <a:lstStyle>
            <a:lvl1pPr eaLnBrk="0" hangingPunct="0"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1pPr>
            <a:lvl2pPr marL="742950" indent="-285750" eaLnBrk="0" hangingPunct="0"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Arial Narrow" panose="020B0606020202030204" pitchFamily="34" charset="0"/>
                <a:cs typeface="Times New Roman" pitchFamily="18" charset="0"/>
              </a:rPr>
              <a:t>В 1997 году руководством Министерства обороны РФ было принято решение о преобразовании высших военно-морских училищ в </a:t>
            </a:r>
            <a:r>
              <a:rPr lang="ru-RU" sz="1600" b="1" dirty="0">
                <a:solidFill>
                  <a:srgbClr val="C00000"/>
                </a:solidFill>
                <a:latin typeface="Arial Narrow" panose="020B0606020202030204" pitchFamily="34" charset="0"/>
                <a:cs typeface="Times New Roman" pitchFamily="18" charset="0"/>
              </a:rPr>
              <a:t>военно-морские институты.</a:t>
            </a:r>
            <a:endParaRPr lang="ru-RU" sz="1600" i="1" dirty="0">
              <a:solidFill>
                <a:srgbClr val="C00000"/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8" name="Text Box 29"/>
          <p:cNvSpPr txBox="1">
            <a:spLocks noChangeArrowheads="1"/>
          </p:cNvSpPr>
          <p:nvPr/>
        </p:nvSpPr>
        <p:spPr bwMode="auto">
          <a:xfrm>
            <a:off x="36513" y="1565275"/>
            <a:ext cx="9047162" cy="63341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chemeClr val="tx1">
                <a:alpha val="73000"/>
              </a:schemeClr>
            </a:outerShdw>
          </a:effectLst>
        </p:spPr>
        <p:txBody>
          <a:bodyPr lIns="107280" tIns="53639" rIns="107280" bIns="53639"/>
          <a:lstStyle>
            <a:lvl1pPr eaLnBrk="0" hangingPunct="0"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1pPr>
            <a:lvl2pPr marL="742950" indent="-285750" eaLnBrk="0" hangingPunct="0"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sz="1800" b="1" dirty="0">
                <a:solidFill>
                  <a:srgbClr val="C00000"/>
                </a:solidFill>
                <a:latin typeface="Arial Narrow" panose="020B0606020202030204" pitchFamily="34" charset="0"/>
                <a:cs typeface="Times New Roman" pitchFamily="18" charset="0"/>
              </a:rPr>
              <a:t>20 июня 1998 года Главнокомандующий ВМФ утвердил дату годового праздника Калининградского ВВМУ – 1 сентября.</a:t>
            </a:r>
            <a:endParaRPr lang="ru-RU" sz="1800" i="1" dirty="0">
              <a:solidFill>
                <a:srgbClr val="C00000"/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9" name="Text Box 29"/>
          <p:cNvSpPr txBox="1">
            <a:spLocks noChangeArrowheads="1"/>
          </p:cNvSpPr>
          <p:nvPr/>
        </p:nvSpPr>
        <p:spPr bwMode="auto">
          <a:xfrm>
            <a:off x="33338" y="2363788"/>
            <a:ext cx="9047162" cy="84931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chemeClr val="tx1">
                <a:alpha val="73000"/>
              </a:schemeClr>
            </a:outerShdw>
          </a:effectLst>
        </p:spPr>
        <p:txBody>
          <a:bodyPr lIns="107280" tIns="53639" rIns="107280" bIns="53639"/>
          <a:lstStyle>
            <a:lvl1pPr eaLnBrk="0" hangingPunct="0"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1pPr>
            <a:lvl2pPr marL="742950" indent="-285750" eaLnBrk="0" hangingPunct="0"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Arial Narrow" panose="020B0606020202030204" pitchFamily="34" charset="0"/>
                <a:cs typeface="Times New Roman" pitchFamily="18" charset="0"/>
              </a:rPr>
              <a:t>31 октября 1998 года в соответствии с Постановлением Правительства РФ № 1009 от 29 августа 1998 года был произведен торжественный ритуал преобразования Калининградского ВВМУ в</a:t>
            </a:r>
          </a:p>
          <a:p>
            <a:pPr algn="ctr">
              <a:defRPr/>
            </a:pPr>
            <a:r>
              <a:rPr lang="ru-RU" sz="1600" b="1" dirty="0">
                <a:solidFill>
                  <a:srgbClr val="C00000"/>
                </a:solidFill>
                <a:latin typeface="Arial Narrow" panose="020B0606020202030204" pitchFamily="34" charset="0"/>
                <a:cs typeface="Times New Roman" pitchFamily="18" charset="0"/>
              </a:rPr>
              <a:t>Балтийский военно-морской институт.</a:t>
            </a:r>
            <a:endParaRPr lang="ru-RU" sz="1600" i="1" dirty="0">
              <a:solidFill>
                <a:srgbClr val="C00000"/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10" name="Text Box 29"/>
          <p:cNvSpPr txBox="1">
            <a:spLocks noChangeArrowheads="1"/>
          </p:cNvSpPr>
          <p:nvPr/>
        </p:nvSpPr>
        <p:spPr bwMode="auto">
          <a:xfrm>
            <a:off x="36513" y="3365500"/>
            <a:ext cx="9047162" cy="6397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chemeClr val="tx1">
                <a:alpha val="73000"/>
              </a:schemeClr>
            </a:outerShdw>
          </a:effectLst>
        </p:spPr>
        <p:txBody>
          <a:bodyPr lIns="107280" tIns="53639" rIns="107280" bIns="53639"/>
          <a:lstStyle>
            <a:lvl1pPr eaLnBrk="0" hangingPunct="0"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1pPr>
            <a:lvl2pPr marL="742950" indent="-285750" eaLnBrk="0" hangingPunct="0"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Arial Narrow" panose="020B0606020202030204" pitchFamily="34" charset="0"/>
                <a:cs typeface="Times New Roman" pitchFamily="18" charset="0"/>
              </a:rPr>
              <a:t>В 2002 году по распоряжению Правительства РФ от 24.05.2002 г. № 695-р Балтийскому военно-морскому институту присвоено почетное наименование − </a:t>
            </a:r>
            <a:r>
              <a:rPr lang="ru-RU" sz="1600" b="1" dirty="0">
                <a:solidFill>
                  <a:srgbClr val="C00000"/>
                </a:solidFill>
                <a:latin typeface="Arial Narrow" panose="020B0606020202030204" pitchFamily="34" charset="0"/>
                <a:cs typeface="Times New Roman" pitchFamily="18" charset="0"/>
              </a:rPr>
              <a:t>имени адмирала Ф.Ф. Ушакова.</a:t>
            </a:r>
            <a:endParaRPr lang="ru-RU" sz="1600" i="1" dirty="0">
              <a:solidFill>
                <a:srgbClr val="C00000"/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t="17001" r="460" b="12475"/>
          <a:stretch/>
        </p:blipFill>
        <p:spPr>
          <a:xfrm>
            <a:off x="6013450" y="4149725"/>
            <a:ext cx="3067050" cy="2633663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92075" y="4390176"/>
            <a:ext cx="5637010" cy="2207176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С 2009 года по 30 ноября 2023 года училище входило в состав Военно-морской академии имени Н.Г. Кузнецова в качестве филиала, а с 1 декабря 2024 года вновь стало самостоятельным учебным заведением</a:t>
            </a:r>
          </a:p>
        </p:txBody>
      </p:sp>
    </p:spTree>
    <p:extLst>
      <p:ext uri="{BB962C8B-B14F-4D97-AF65-F5344CB8AC3E}">
        <p14:creationId xmlns:p14="http://schemas.microsoft.com/office/powerpoint/2010/main" val="387895581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74" y="188640"/>
            <a:ext cx="9075804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1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Мы готовим офицеров для Военно-Морского Флота и других силовых ведомств:</a:t>
            </a:r>
          </a:p>
          <a:p>
            <a:pPr algn="ctr"/>
            <a:endParaRPr lang="ru-RU" sz="21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ru-RU" sz="21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Oval 15"/>
          <p:cNvSpPr>
            <a:spLocks noChangeArrowheads="1"/>
          </p:cNvSpPr>
          <p:nvPr/>
        </p:nvSpPr>
        <p:spPr bwMode="auto">
          <a:xfrm>
            <a:off x="8643938" y="42863"/>
            <a:ext cx="457200" cy="457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sz="1400" b="1" dirty="0">
                <a:latin typeface="Calibri" panose="020F0502020204030204" pitchFamily="34" charset="0"/>
              </a:rPr>
              <a:t>5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F2BD0D5F-A218-4367-9223-386135D7A7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026669"/>
              </p:ext>
            </p:extLst>
          </p:nvPr>
        </p:nvGraphicFramePr>
        <p:xfrm>
          <a:off x="96052" y="970755"/>
          <a:ext cx="8928992" cy="57796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91972">
                  <a:extLst>
                    <a:ext uri="{9D8B030D-6E8A-4147-A177-3AD203B41FA5}">
                      <a16:colId xmlns:a16="http://schemas.microsoft.com/office/drawing/2014/main" xmlns="" val="3395106511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xmlns="" val="1290904149"/>
                    </a:ext>
                  </a:extLst>
                </a:gridCol>
                <a:gridCol w="1316972">
                  <a:extLst>
                    <a:ext uri="{9D8B030D-6E8A-4147-A177-3AD203B41FA5}">
                      <a16:colId xmlns:a16="http://schemas.microsoft.com/office/drawing/2014/main" xmlns="" val="2357060955"/>
                    </a:ext>
                  </a:extLst>
                </a:gridCol>
                <a:gridCol w="831816">
                  <a:extLst>
                    <a:ext uri="{9D8B030D-6E8A-4147-A177-3AD203B41FA5}">
                      <a16:colId xmlns:a16="http://schemas.microsoft.com/office/drawing/2014/main" xmlns="" val="621260196"/>
                    </a:ext>
                  </a:extLst>
                </a:gridCol>
              </a:tblGrid>
              <a:tr h="1179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срок обучения – 5 лет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окончании вуза присваивается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воинское звание – </a:t>
                      </a:r>
                      <a:r>
                        <a:rPr lang="ru-RU" sz="2400" baseline="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«лейтенант»</a:t>
                      </a:r>
                    </a:p>
                  </a:txBody>
                  <a:tcPr marL="65019" marR="6501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Минимальное количество баллов по ЕГЭ </a:t>
                      </a:r>
                    </a:p>
                  </a:txBody>
                  <a:tcPr marL="65019" marR="65019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36992278"/>
                  </a:ext>
                </a:extLst>
              </a:tr>
              <a:tr h="763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Военная специальность 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19" marR="65019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или </a:t>
                      </a:r>
                      <a:r>
                        <a:rPr lang="ru-RU" sz="1400" b="1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информатика</a:t>
                      </a:r>
                    </a:p>
                  </a:txBody>
                  <a:tcPr marL="65019" marR="65019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 (профильный уровень)</a:t>
                      </a:r>
                      <a:endParaRPr lang="ru-RU" sz="1400" b="1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19" marR="65019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язык</a:t>
                      </a:r>
                      <a:endParaRPr lang="ru-RU" sz="1400" b="1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19" marR="65019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57174089"/>
                  </a:ext>
                </a:extLst>
              </a:tr>
              <a:tr h="139811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Применение и эксплуатация технических систем надводных кораблей и подводных лодок, инженер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19" marR="65019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Информатика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65019" marR="65019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2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19" marR="65019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2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19" marR="65019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58329278"/>
                  </a:ext>
                </a:extLst>
              </a:tr>
              <a:tr h="95422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Специальные радиотехнические системы, инженер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19" marR="65019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65019" marR="65019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2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19" marR="65019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2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19" marR="65019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20892779"/>
                  </a:ext>
                </a:extLst>
              </a:tr>
              <a:tr h="83159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Инфокоммуникационные технологии и системы специальной связи, инженер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19" marR="65019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65019" marR="65019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2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19" marR="65019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2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19" marR="65019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75478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4139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74" y="188640"/>
            <a:ext cx="9075804" cy="66125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1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Мы готовим мичманов для Военно-Морского Флота и других силовых ведомств:</a:t>
            </a:r>
          </a:p>
          <a:p>
            <a:pPr algn="ctr"/>
            <a:r>
              <a:rPr lang="ru-RU" sz="2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 окончании обучения присваивается воинское звание </a:t>
            </a: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«мичман»</a:t>
            </a:r>
            <a:endParaRPr lang="ru-RU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ru-RU" sz="21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</a:rPr>
              <a:t>          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</a:rPr>
              <a:t>         </a:t>
            </a:r>
            <a:r>
              <a:rPr lang="ru-RU" sz="2800" b="1" dirty="0">
                <a:latin typeface="Times New Roman" panose="02020603050405020304" pitchFamily="18" charset="0"/>
              </a:rPr>
              <a:t>Системы радиосвязи, мобильной связи и телерадиовещания (срок обучения 2 года 10 месяцев)</a:t>
            </a:r>
          </a:p>
          <a:p>
            <a:pPr algn="just">
              <a:lnSpc>
                <a:spcPct val="115000"/>
              </a:lnSpc>
              <a:defRPr/>
            </a:pPr>
            <a:r>
              <a:rPr lang="ru-RU" sz="2800" b="1" dirty="0">
                <a:latin typeface="Times New Roman" panose="02020603050405020304" pitchFamily="18" charset="0"/>
              </a:rPr>
              <a:t>       Эксплуатация судового электрооборудования и средств автоматики 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 срок обучения 2 года 10 месяцев)</a:t>
            </a:r>
          </a:p>
          <a:p>
            <a:pPr algn="just">
              <a:lnSpc>
                <a:spcPct val="115000"/>
              </a:lnSpc>
              <a:defRPr/>
            </a:pPr>
            <a:r>
              <a:rPr lang="ru-RU" sz="2000" b="1" dirty="0">
                <a:latin typeface="Times New Roman" panose="02020603050405020304" pitchFamily="18" charset="0"/>
              </a:rPr>
              <a:t>             </a:t>
            </a:r>
          </a:p>
          <a:p>
            <a:pPr algn="just">
              <a:lnSpc>
                <a:spcPct val="115000"/>
              </a:lnSpc>
              <a:defRPr/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defRPr/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ПРИЕМ ОСУЩЕСТВЛЯЕТСЯ ПО СРЕДНЕМУ БАЛЛУ АТТЕСТАТА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1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ru-RU" sz="21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Oval 15"/>
          <p:cNvSpPr>
            <a:spLocks noChangeArrowheads="1"/>
          </p:cNvSpPr>
          <p:nvPr/>
        </p:nvSpPr>
        <p:spPr bwMode="auto">
          <a:xfrm>
            <a:off x="8643938" y="42863"/>
            <a:ext cx="457200" cy="457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sz="1400" b="1" dirty="0">
                <a:latin typeface="Calibri" panose="020F050202020403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575517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74" y="188640"/>
            <a:ext cx="9075804" cy="11633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1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ru-RU" sz="21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Oval 15"/>
          <p:cNvSpPr>
            <a:spLocks noChangeArrowheads="1"/>
          </p:cNvSpPr>
          <p:nvPr/>
        </p:nvSpPr>
        <p:spPr bwMode="auto">
          <a:xfrm>
            <a:off x="8643938" y="42863"/>
            <a:ext cx="457200" cy="457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sz="1400" b="1" dirty="0">
                <a:latin typeface="Calibri" panose="020F0502020204030204" pitchFamily="34" charset="0"/>
              </a:rPr>
              <a:t>9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51889" y="821665"/>
          <a:ext cx="8784975" cy="61004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212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048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143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4143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8664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8664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7180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0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ЮНОШИ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27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Упражнения на силу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Упражнения на быстроту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Упражнения на выносливость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7081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Минимальное значение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Подтягивание на перекладине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Бег на 60 м.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9,6 с.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Бег на 1 км.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мин 00 с.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931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Подъем переворотом на перекладине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Бег на 100 м.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15,4 с.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70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Подъем силой на перекладине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Челночный бег 10х10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27,6 с.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Бег на 3 км.</a:t>
                      </a:r>
                    </a:p>
                  </a:txBody>
                  <a:tcPr marL="47065" marR="4706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 мин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 с.</a:t>
                      </a:r>
                    </a:p>
                  </a:txBody>
                  <a:tcPr marL="47065" marR="4706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292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Рывок гири 24 кг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-до 70 кг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-до 80 кг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-свыше 80 кг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57081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Максимальное значение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Подтягивание на перекладине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Бег на 60 м.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 с.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Бег на 1 км.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мин 15 с.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931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Подъем переворотом на перекладине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Бег на 100 м.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12,0 с.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711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Подъем силой на перекладине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Челночный бег 10х10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24,0 с.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Бег на 3 км.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мин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с.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9292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Рывок гири 24 кг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-до 70 кг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-до 80 кг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-свыше 80 кг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65" marR="47065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5" name="Rectangle 11">
            <a:extLst>
              <a:ext uri="{FF2B5EF4-FFF2-40B4-BE49-F238E27FC236}">
                <a16:creationId xmlns:a16="http://schemas.microsoft.com/office/drawing/2014/main" xmlns="" id="{D775F9BF-4729-424C-816C-04747E29F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1438"/>
            <a:ext cx="9144000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85" tIns="45695" rIns="91385" bIns="45695" anchor="ctr"/>
          <a:lstStyle/>
          <a:p>
            <a:pPr algn="ctr" eaLnBrk="1" hangingPunct="1">
              <a:defRPr/>
            </a:pPr>
            <a:r>
              <a:rPr lang="ru-RU" b="1" dirty="0">
                <a:latin typeface="Arial Narrow" pitchFamily="34" charset="0"/>
                <a:cs typeface="+mn-cs"/>
              </a:rPr>
              <a:t>Нормативы по физической подготовки для поступления в училище</a:t>
            </a:r>
          </a:p>
        </p:txBody>
      </p:sp>
    </p:spTree>
    <p:extLst>
      <p:ext uri="{BB962C8B-B14F-4D97-AF65-F5344CB8AC3E}">
        <p14:creationId xmlns:p14="http://schemas.microsoft.com/office/powerpoint/2010/main" val="2469121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786718" y="214616"/>
            <a:ext cx="7561050" cy="68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1" tIns="45696" rIns="91391" bIns="45696">
            <a:spAutoFit/>
          </a:bodyPr>
          <a:lstStyle/>
          <a:p>
            <a:pPr algn="ctr" defTabSz="931610" eaLnBrk="0" hangingPunct="0">
              <a:lnSpc>
                <a:spcPct val="80000"/>
              </a:lnSpc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Для того чтобы поступить в наше учебное заведение необходимо: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243" y="4638871"/>
            <a:ext cx="9108000" cy="1814466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2700000" scaled="0"/>
            <a:tileRect/>
          </a:gra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lIns="36000" tIns="39799" rIns="36000" bIns="39799" anchor="ctr"/>
          <a:lstStyle/>
          <a:p>
            <a:pPr marL="342900" indent="-342900" algn="just">
              <a:buAutoNum type="arabicPeriod"/>
            </a:pPr>
            <a:endParaRPr lang="ru-RU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AutoNum type="arabicPeriod"/>
            </a:pPr>
            <a:endParaRPr lang="ru-RU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8775" algn="just">
              <a:lnSpc>
                <a:spcPct val="150000"/>
              </a:lnSpc>
            </a:pP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Определение годности кандидата к поступлению в вуз по состоянию здоровья.</a:t>
            </a:r>
          </a:p>
          <a:p>
            <a:pPr indent="358775" algn="just">
              <a:lnSpc>
                <a:spcPct val="150000"/>
              </a:lnSpc>
            </a:pP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Определение категории профессиональной пригодности кандидата.</a:t>
            </a:r>
          </a:p>
          <a:p>
            <a:pPr indent="358775" algn="just">
              <a:lnSpc>
                <a:spcPct val="150000"/>
              </a:lnSpc>
            </a:pP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Вступительные испытания.</a:t>
            </a:r>
            <a:endParaRPr lang="ru-RU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4010019"/>
            <a:ext cx="4032448" cy="459700"/>
          </a:xfrm>
          <a:prstGeom prst="roundRect">
            <a:avLst>
              <a:gd name="adj" fmla="val 46008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82296" tIns="0" rIns="82296" bIns="0" anchor="ctr">
            <a:spAutoFit/>
          </a:bodyPr>
          <a:lstStyle>
            <a:defPPr>
              <a:defRPr lang="ru-RU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 b="1" u="sng">
                <a:solidFill>
                  <a:schemeClr val="bg1"/>
                </a:solidFill>
              </a:defRPr>
            </a:lvl1pPr>
          </a:lstStyle>
          <a:p>
            <a:r>
              <a:rPr lang="ru-RU" sz="1200" u="none" dirty="0">
                <a:latin typeface="Arial" panose="020B0604020202020204" pitchFamily="34" charset="0"/>
                <a:cs typeface="Arial" panose="020B0604020202020204" pitchFamily="34" charset="0"/>
              </a:rPr>
              <a:t>ПРОФЕССИОНАЛЬНЫЙ ОТБОР</a:t>
            </a:r>
          </a:p>
          <a:p>
            <a:r>
              <a:rPr lang="ru-RU" sz="1000" u="none" dirty="0">
                <a:latin typeface="Arial" panose="020B0604020202020204" pitchFamily="34" charset="0"/>
                <a:cs typeface="Arial" panose="020B0604020202020204" pitchFamily="34" charset="0"/>
              </a:rPr>
              <a:t>проводится в вузе Минобороны России (с 1 по 30 июля)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3003" y="1018439"/>
            <a:ext cx="9108000" cy="2870972"/>
          </a:xfrm>
          <a:prstGeom prst="roundRect">
            <a:avLst>
              <a:gd name="adj" fmla="val 11822"/>
            </a:avLst>
          </a:prstGeom>
          <a:gradFill flip="none" rotWithShape="1">
            <a:gsLst>
              <a:gs pos="0">
                <a:srgbClr val="FF9F89"/>
              </a:gs>
              <a:gs pos="56000">
                <a:srgbClr val="F0EBD5"/>
              </a:gs>
              <a:gs pos="100000">
                <a:srgbClr val="E60000"/>
              </a:gs>
            </a:gsLst>
            <a:lin ang="2700000" scaled="0"/>
            <a:tileRect/>
          </a:gra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lIns="79576" tIns="39788" rIns="79576" bIns="39788" anchor="t"/>
          <a:lstStyle/>
          <a:p>
            <a:pPr algn="just"/>
            <a:r>
              <a:rPr lang="ru-RU" sz="1200" dirty="0"/>
              <a:t>       </a:t>
            </a:r>
          </a:p>
          <a:p>
            <a:pPr algn="just"/>
            <a:endParaRPr lang="ru-RU" sz="1200" dirty="0"/>
          </a:p>
          <a:p>
            <a:pPr marL="87313" indent="185738" algn="just"/>
            <a:endParaRPr lang="en-US" sz="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185738" algn="just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1. Подать заявление  в военный комиссариат до 1 апреля 2026 года: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185738" algn="just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2. Соответствовать требованиям:</a:t>
            </a:r>
          </a:p>
          <a:p>
            <a:pPr marL="85725" indent="182563"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Иметь гражданство Российской Федерации</a:t>
            </a:r>
          </a:p>
          <a:p>
            <a:pPr marL="85725" indent="182563"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Закончить 11 классов школы либо иметь среднее профессиональное образование</a:t>
            </a:r>
          </a:p>
          <a:p>
            <a:pPr marL="85725" indent="182563"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Для тех, кто не служил в армии быть не старше 22 лет, кто отслужил и находится в запасе не быть старше 24 лет </a:t>
            </a:r>
          </a:p>
          <a:p>
            <a:pPr marL="85725" indent="182563"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Состояние здоровья – годен к плавсоставу</a:t>
            </a:r>
          </a:p>
          <a:p>
            <a:pPr marL="85725" indent="182563"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Уровень физической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подготовленности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85725" indent="182563"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Категория профессиональной пригодности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endParaRPr 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val 15"/>
          <p:cNvSpPr>
            <a:spLocks noChangeArrowheads="1"/>
          </p:cNvSpPr>
          <p:nvPr/>
        </p:nvSpPr>
        <p:spPr bwMode="auto">
          <a:xfrm>
            <a:off x="8643938" y="42863"/>
            <a:ext cx="457200" cy="457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sz="1400" b="1" dirty="0">
                <a:latin typeface="Calibri" panose="020F050202020403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765866076"/>
      </p:ext>
    </p:extLst>
  </p:cSld>
  <p:clrMapOvr>
    <a:masterClrMapping/>
  </p:clrMapOvr>
  <p:transition spd="slow">
    <p:cover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_DSC97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04296"/>
            <a:ext cx="2664296" cy="176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F:\_DSC97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304297"/>
            <a:ext cx="2664297" cy="176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37420" y="116632"/>
            <a:ext cx="6455613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Училище имеет уникальные </a:t>
            </a:r>
          </a:p>
          <a:p>
            <a:pPr algn="ctr"/>
            <a:r>
              <a:rPr lang="ru-RU" sz="28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тренажерные и лабораторные базы</a:t>
            </a:r>
          </a:p>
        </p:txBody>
      </p:sp>
      <p:pic>
        <p:nvPicPr>
          <p:cNvPr id="5126" name="Picture 6" descr="F:\_DSC973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304295"/>
            <a:ext cx="2664297" cy="1764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15"/>
          <p:cNvSpPr>
            <a:spLocks noChangeArrowheads="1"/>
          </p:cNvSpPr>
          <p:nvPr/>
        </p:nvSpPr>
        <p:spPr bwMode="auto">
          <a:xfrm>
            <a:off x="8643938" y="42863"/>
            <a:ext cx="457200" cy="457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sz="1400" b="1" dirty="0">
                <a:latin typeface="Calibri" panose="020F0502020204030204" pitchFamily="34" charset="0"/>
              </a:rPr>
              <a:t>10</a:t>
            </a:r>
          </a:p>
        </p:txBody>
      </p:sp>
      <p:pic>
        <p:nvPicPr>
          <p:cNvPr id="8" name="Picture 2" descr="F:\IMG_0367.JPG">
            <a:extLst>
              <a:ext uri="{FF2B5EF4-FFF2-40B4-BE49-F238E27FC236}">
                <a16:creationId xmlns:a16="http://schemas.microsoft.com/office/drawing/2014/main" xmlns="" id="{D484333D-F273-489D-ACF9-0197807D7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72281"/>
            <a:ext cx="2484277" cy="176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F:\IMG_0369-1.jpg">
            <a:extLst>
              <a:ext uri="{FF2B5EF4-FFF2-40B4-BE49-F238E27FC236}">
                <a16:creationId xmlns:a16="http://schemas.microsoft.com/office/drawing/2014/main" xmlns="" id="{112C2336-C03D-4F13-8422-A16F359A41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27"/>
          <a:stretch/>
        </p:blipFill>
        <p:spPr bwMode="auto">
          <a:xfrm>
            <a:off x="3203848" y="4481414"/>
            <a:ext cx="2664296" cy="176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99702F2F-E029-4FFB-BE6A-DE40CBA5EA3A}"/>
              </a:ext>
            </a:extLst>
          </p:cNvPr>
          <p:cNvSpPr/>
          <p:nvPr/>
        </p:nvSpPr>
        <p:spPr>
          <a:xfrm>
            <a:off x="2226284" y="3526188"/>
            <a:ext cx="467788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Казармы личного состава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1249EF5-BD0E-46F6-A627-3DF03238CC2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26" t="11238" b="19837"/>
          <a:stretch/>
        </p:blipFill>
        <p:spPr>
          <a:xfrm>
            <a:off x="6156176" y="4465338"/>
            <a:ext cx="2664296" cy="17646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53267882"/>
      </p:ext>
    </p:extLst>
  </p:cSld>
  <p:clrMapOvr>
    <a:masterClrMapping/>
  </p:clrMapOvr>
  <p:transition advTm="10907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0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68759"/>
            <a:ext cx="8016498" cy="5190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29600" cy="849577"/>
          </a:xfrm>
        </p:spPr>
        <p:txBody>
          <a:bodyPr/>
          <a:lstStyle/>
          <a:p>
            <a:pPr marL="0" indent="0" algn="ctr">
              <a:buNone/>
            </a:pPr>
            <a:r>
              <a:rPr lang="ru-RU" sz="2600" dirty="0">
                <a:solidFill>
                  <a:srgbClr val="002060"/>
                </a:solidFill>
              </a:rPr>
              <a:t>Питание курсантов в столовой</a:t>
            </a:r>
          </a:p>
        </p:txBody>
      </p:sp>
      <p:sp>
        <p:nvSpPr>
          <p:cNvPr id="5" name="Oval 15"/>
          <p:cNvSpPr>
            <a:spLocks noChangeArrowheads="1"/>
          </p:cNvSpPr>
          <p:nvPr/>
        </p:nvSpPr>
        <p:spPr bwMode="auto">
          <a:xfrm>
            <a:off x="8643938" y="42863"/>
            <a:ext cx="457200" cy="457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sz="1400" b="1" dirty="0">
                <a:latin typeface="Calibri" panose="020F050202020403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933670249"/>
      </p:ext>
    </p:extLst>
  </p:cSld>
  <p:clrMapOvr>
    <a:masterClrMapping/>
  </p:clrMapOvr>
  <p:transition spd="slow">
    <p:cover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IMG_81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8604448" cy="5736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0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220614"/>
            <a:ext cx="1656184" cy="232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58210" y="-4465"/>
            <a:ext cx="804579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</a:t>
            </a:r>
            <a:r>
              <a:rPr lang="ru-RU" sz="2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 территории построен храм </a:t>
            </a:r>
          </a:p>
          <a:p>
            <a:pPr algn="ctr"/>
            <a:r>
              <a:rPr lang="ru-RU" sz="2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 честь святого праведного адмирала Ф.Ф. </a:t>
            </a: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</a:t>
            </a:r>
            <a:r>
              <a:rPr lang="ru-RU" sz="2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шакова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15169" y="3330858"/>
            <a:ext cx="382478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При Храме регулярно совершаются богослужение, божественная литургия, </a:t>
            </a:r>
          </a:p>
          <a:p>
            <a:pPr algn="ctr"/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благодатный молебен и панихида. </a:t>
            </a:r>
          </a:p>
          <a:p>
            <a:pPr algn="ctr"/>
            <a:endParaRPr lang="ru-RU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Oval 15"/>
          <p:cNvSpPr>
            <a:spLocks noChangeArrowheads="1"/>
          </p:cNvSpPr>
          <p:nvPr/>
        </p:nvSpPr>
        <p:spPr bwMode="auto">
          <a:xfrm>
            <a:off x="8643938" y="42863"/>
            <a:ext cx="457200" cy="457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sz="1400" b="1" dirty="0">
                <a:latin typeface="Calibri" panose="020F050202020403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52220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4191" y="176897"/>
            <a:ext cx="389561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Досуг курсантов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50" name="Picture 2" descr="F:\Рисунок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8"/>
          <a:stretch/>
        </p:blipFill>
        <p:spPr bwMode="auto">
          <a:xfrm>
            <a:off x="6207913" y="1157137"/>
            <a:ext cx="2815626" cy="184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Рисунок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72" y="1137674"/>
            <a:ext cx="2808312" cy="186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:\Рисунок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4" r="4042"/>
          <a:stretch/>
        </p:blipFill>
        <p:spPr bwMode="auto">
          <a:xfrm>
            <a:off x="3208063" y="1137674"/>
            <a:ext cx="2808312" cy="186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15"/>
          <p:cNvSpPr>
            <a:spLocks noChangeArrowheads="1"/>
          </p:cNvSpPr>
          <p:nvPr/>
        </p:nvSpPr>
        <p:spPr bwMode="auto">
          <a:xfrm>
            <a:off x="8643938" y="42863"/>
            <a:ext cx="457200" cy="457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sz="1400" b="1" dirty="0">
                <a:latin typeface="Calibri" panose="020F0502020204030204" pitchFamily="34" charset="0"/>
              </a:rPr>
              <a:t>13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F723579E-032E-4372-BDF2-FCFF7FA509E3}"/>
              </a:ext>
            </a:extLst>
          </p:cNvPr>
          <p:cNvSpPr/>
          <p:nvPr/>
        </p:nvSpPr>
        <p:spPr>
          <a:xfrm>
            <a:off x="1403648" y="3489048"/>
            <a:ext cx="673293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Спортивная жизнь курсантов</a:t>
            </a: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xmlns="" id="{9127BF51-2350-42EE-911F-CADC4AC92C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2"/>
          <a:stretch/>
        </p:blipFill>
        <p:spPr bwMode="auto">
          <a:xfrm>
            <a:off x="5947292" y="4550620"/>
            <a:ext cx="3058637" cy="184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xmlns="" id="{E3692234-D04C-49B5-B862-21499DD376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368" y="4566297"/>
            <a:ext cx="2238691" cy="1846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5" descr="F:\Для печатной продукции\143-1.JPG">
            <a:extLst>
              <a:ext uri="{FF2B5EF4-FFF2-40B4-BE49-F238E27FC236}">
                <a16:creationId xmlns:a16="http://schemas.microsoft.com/office/drawing/2014/main" xmlns="" id="{8AFCF833-09FE-430F-9795-4A782AA9B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72" y="4539979"/>
            <a:ext cx="3058637" cy="1884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596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00144" y="116632"/>
            <a:ext cx="529824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Общевоенная</a:t>
            </a:r>
            <a:r>
              <a:rPr lang="ru-RU" sz="3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подготовка</a:t>
            </a:r>
          </a:p>
        </p:txBody>
      </p:sp>
      <p:pic>
        <p:nvPicPr>
          <p:cNvPr id="4099" name="Picture 3" descr="F:\034-На проверку мишеней, бегом марш!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597" y="1124742"/>
            <a:ext cx="2827952" cy="186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F:\033-на огневом рубеже стрельбу ведет к-т Андрей Чевел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208" y="1124742"/>
            <a:ext cx="2827952" cy="186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15"/>
          <p:cNvSpPr>
            <a:spLocks noChangeArrowheads="1"/>
          </p:cNvSpPr>
          <p:nvPr/>
        </p:nvSpPr>
        <p:spPr bwMode="auto">
          <a:xfrm>
            <a:off x="8643938" y="42863"/>
            <a:ext cx="457200" cy="457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sz="1400" b="1" dirty="0">
                <a:latin typeface="Calibri" panose="020F0502020204030204" pitchFamily="34" charset="0"/>
              </a:rPr>
              <a:t>14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D4B46B9-566F-40D5-832C-40A8E7DE87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24743"/>
            <a:ext cx="2827952" cy="1860051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8C6DE63-8BC7-440C-B082-ED871C8BAAD0}"/>
              </a:ext>
            </a:extLst>
          </p:cNvPr>
          <p:cNvSpPr/>
          <p:nvPr/>
        </p:nvSpPr>
        <p:spPr>
          <a:xfrm>
            <a:off x="2875061" y="3552109"/>
            <a:ext cx="339387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Шлюпочная практика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xmlns="" id="{9B22FD4D-2B33-4376-87BA-A4366C1C5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4301130"/>
            <a:ext cx="2827951" cy="1860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xmlns="" id="{11FDCAAC-A4EB-40F7-9F0B-511A4C06B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545" y="4301129"/>
            <a:ext cx="2818003" cy="1834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 descr="F:\_DSC1374.jpg">
            <a:extLst>
              <a:ext uri="{FF2B5EF4-FFF2-40B4-BE49-F238E27FC236}">
                <a16:creationId xmlns:a16="http://schemas.microsoft.com/office/drawing/2014/main" xmlns="" id="{AC848D9D-ED78-46E2-86DC-9CF47E1D6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759" y="4301130"/>
            <a:ext cx="2827951" cy="185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1136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Парады_2.jpg"/>
          <p:cNvPicPr>
            <a:picLocks noChangeAspect="1"/>
          </p:cNvPicPr>
          <p:nvPr/>
        </p:nvPicPr>
        <p:blipFill rotWithShape="1">
          <a:blip r:embed="rId3"/>
          <a:srcRect l="50076" t="16658" r="3538" b="60003"/>
          <a:stretch/>
        </p:blipFill>
        <p:spPr>
          <a:xfrm>
            <a:off x="22225" y="2944813"/>
            <a:ext cx="4852988" cy="1789112"/>
          </a:xfrm>
          <a:prstGeom prst="rect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  <a:effectLst>
            <a:outerShdw blurRad="50800" dist="38100" dir="2700000" algn="tl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</p:pic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>
          <a:xfrm>
            <a:off x="642938" y="120651"/>
            <a:ext cx="8064500" cy="422276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ru-RU" altLang="ru-RU" sz="2200" dirty="0">
                <a:solidFill>
                  <a:srgbClr val="002060"/>
                </a:solidFill>
                <a:latin typeface="Arial Narrow" pitchFamily="34" charset="0"/>
                <a:cs typeface="Arial" charset="0"/>
              </a:rPr>
              <a:t>Участие в парадах Победы на Красной площади в г. </a:t>
            </a:r>
            <a:r>
              <a:rPr lang="ru-RU" altLang="ru-RU" sz="2600" dirty="0">
                <a:solidFill>
                  <a:srgbClr val="002060"/>
                </a:solidFill>
                <a:latin typeface="Arial Narrow" pitchFamily="34" charset="0"/>
                <a:cs typeface="Arial" charset="0"/>
              </a:rPr>
              <a:t>Москве</a:t>
            </a:r>
            <a:br>
              <a:rPr lang="ru-RU" altLang="ru-RU" sz="2600" dirty="0">
                <a:solidFill>
                  <a:srgbClr val="002060"/>
                </a:solidFill>
                <a:latin typeface="Arial Narrow" pitchFamily="34" charset="0"/>
                <a:cs typeface="Arial" charset="0"/>
              </a:rPr>
            </a:br>
            <a:endParaRPr lang="ru-RU" altLang="ru-RU" sz="2600" dirty="0">
              <a:solidFill>
                <a:srgbClr val="002060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13316" name="Oval 169"/>
          <p:cNvSpPr>
            <a:spLocks noChangeArrowheads="1"/>
          </p:cNvSpPr>
          <p:nvPr/>
        </p:nvSpPr>
        <p:spPr bwMode="auto">
          <a:xfrm>
            <a:off x="8686800" y="136525"/>
            <a:ext cx="307975" cy="309563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65298" tIns="32649" rIns="65298" bIns="32649" anchor="ctr"/>
          <a:lstStyle>
            <a:lvl1pPr defTabSz="6508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508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508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508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508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300">
                <a:solidFill>
                  <a:schemeClr val="bg2"/>
                </a:solidFill>
              </a:rPr>
              <a:t>24</a:t>
            </a:r>
          </a:p>
        </p:txBody>
      </p:sp>
      <p:sp>
        <p:nvSpPr>
          <p:cNvPr id="13317" name="Oval 15"/>
          <p:cNvSpPr>
            <a:spLocks noChangeArrowheads="1"/>
          </p:cNvSpPr>
          <p:nvPr/>
        </p:nvSpPr>
        <p:spPr bwMode="auto">
          <a:xfrm>
            <a:off x="8643938" y="42863"/>
            <a:ext cx="457200" cy="457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sz="1400" b="1" dirty="0">
                <a:latin typeface="Calibri" panose="020F0502020204030204" pitchFamily="34" charset="0"/>
              </a:rPr>
              <a:t>15</a:t>
            </a:r>
          </a:p>
        </p:txBody>
      </p:sp>
      <p:sp>
        <p:nvSpPr>
          <p:cNvPr id="13318" name="Line 14"/>
          <p:cNvSpPr>
            <a:spLocks noChangeShapeType="1"/>
          </p:cNvSpPr>
          <p:nvPr/>
        </p:nvSpPr>
        <p:spPr bwMode="auto">
          <a:xfrm>
            <a:off x="0" y="625475"/>
            <a:ext cx="9144000" cy="0"/>
          </a:xfrm>
          <a:prstGeom prst="line">
            <a:avLst/>
          </a:prstGeom>
          <a:noFill/>
          <a:ln w="57150" cmpd="thinThick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3319" name="Picture 7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26988"/>
            <a:ext cx="4556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 descr="Парады.jpg"/>
          <p:cNvPicPr>
            <a:picLocks noChangeAspect="1"/>
          </p:cNvPicPr>
          <p:nvPr/>
        </p:nvPicPr>
        <p:blipFill rotWithShape="1">
          <a:blip r:embed="rId5"/>
          <a:srcRect l="45427" t="53457" r="1176" b="3321"/>
          <a:stretch/>
        </p:blipFill>
        <p:spPr>
          <a:xfrm>
            <a:off x="4889018" y="1509713"/>
            <a:ext cx="4225925" cy="2425180"/>
          </a:xfrm>
          <a:prstGeom prst="rect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  <a:effectLst>
            <a:outerShdw blurRad="50800" dist="38100" dir="2700000" algn="tl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</p:pic>
      <p:pic>
        <p:nvPicPr>
          <p:cNvPr id="8" name="Рисунок 7" descr="Парады.jpg"/>
          <p:cNvPicPr>
            <a:picLocks noChangeAspect="1"/>
          </p:cNvPicPr>
          <p:nvPr/>
        </p:nvPicPr>
        <p:blipFill rotWithShape="1">
          <a:blip r:embed="rId5"/>
          <a:srcRect l="2750" t="62226" r="56300" b="4432"/>
          <a:stretch/>
        </p:blipFill>
        <p:spPr>
          <a:xfrm>
            <a:off x="28575" y="1509713"/>
            <a:ext cx="2371725" cy="1368425"/>
          </a:xfrm>
          <a:prstGeom prst="rect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  <a:effectLst>
            <a:outerShdw blurRad="50800" dist="38100" dir="2700000" algn="tl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</p:pic>
      <p:pic>
        <p:nvPicPr>
          <p:cNvPr id="9" name="Рисунок 8" descr="Парады.jpg"/>
          <p:cNvPicPr>
            <a:picLocks noChangeAspect="1"/>
          </p:cNvPicPr>
          <p:nvPr/>
        </p:nvPicPr>
        <p:blipFill rotWithShape="1">
          <a:blip r:embed="rId5"/>
          <a:srcRect l="2751" t="2210" r="57087" b="64448"/>
          <a:stretch/>
        </p:blipFill>
        <p:spPr>
          <a:xfrm>
            <a:off x="2462213" y="1509713"/>
            <a:ext cx="2398712" cy="1368425"/>
          </a:xfrm>
          <a:prstGeom prst="rect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  <a:effectLst>
            <a:outerShdw blurRad="50800" dist="38100" dir="2700000" algn="tl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</p:pic>
      <p:sp>
        <p:nvSpPr>
          <p:cNvPr id="10" name="Text Box 29"/>
          <p:cNvSpPr txBox="1">
            <a:spLocks noChangeArrowheads="1"/>
          </p:cNvSpPr>
          <p:nvPr/>
        </p:nvSpPr>
        <p:spPr bwMode="auto">
          <a:xfrm>
            <a:off x="22225" y="708025"/>
            <a:ext cx="9078913" cy="720725"/>
          </a:xfrm>
          <a:prstGeom prst="rect">
            <a:avLst/>
          </a:prstGeom>
          <a:solidFill>
            <a:srgbClr val="FFEEB7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chemeClr val="tx1">
                <a:alpha val="73000"/>
              </a:schemeClr>
            </a:outerShdw>
          </a:effectLst>
        </p:spPr>
        <p:txBody>
          <a:bodyPr lIns="107280" tIns="0" rIns="107280" bIns="0" anchor="ctr"/>
          <a:lstStyle>
            <a:defPPr>
              <a:defRPr lang="ru-RU"/>
            </a:defPPr>
            <a:lvl1pPr algn="just" eaLnBrk="1" hangingPunct="1">
              <a:tabLst>
                <a:tab pos="3590925" algn="l"/>
              </a:tabLst>
              <a:defRPr sz="1600" b="1">
                <a:solidFill>
                  <a:srgbClr val="000000"/>
                </a:solidFill>
                <a:effectLst/>
                <a:latin typeface="Arial" charset="0"/>
              </a:defRPr>
            </a:lvl1pPr>
            <a:lvl2pPr marL="742950" indent="-285750" eaLnBrk="0" hangingPunct="0"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>
              <a:tabLst>
                <a:tab pos="312898" algn="l"/>
              </a:tabLst>
              <a:defRPr/>
            </a:pPr>
            <a:r>
              <a:rPr lang="ru-RU" sz="1800" dirty="0">
                <a:solidFill>
                  <a:prstClr val="black"/>
                </a:solidFill>
                <a:latin typeface="Arial Narrow" pitchFamily="34" charset="0"/>
                <a:cs typeface="Times New Roman" pitchFamily="18" charset="0"/>
              </a:rPr>
              <a:t>Общее количество участий училища в Параде на Красной площади – </a:t>
            </a:r>
            <a:r>
              <a:rPr lang="ru-RU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15 </a:t>
            </a:r>
          </a:p>
          <a:p>
            <a:pPr algn="ctr">
              <a:tabLst>
                <a:tab pos="312898" algn="l"/>
              </a:tabLst>
              <a:defRPr/>
            </a:pPr>
            <a:r>
              <a:rPr lang="ru-RU" sz="1800" dirty="0">
                <a:solidFill>
                  <a:prstClr val="black"/>
                </a:solidFill>
                <a:latin typeface="Arial Narrow" pitchFamily="34" charset="0"/>
                <a:cs typeface="Times New Roman" pitchFamily="18" charset="0"/>
              </a:rPr>
              <a:t>(1951, 1959, 1975, 1984, 2005, 2009, 2010, 2014, 2015, 2016, 2018, 2020, 2023,2024, 2025 годах).</a:t>
            </a:r>
            <a:endParaRPr lang="ru-RU" sz="1800" dirty="0">
              <a:solidFill>
                <a:srgbClr val="FF0000"/>
              </a:solidFill>
              <a:latin typeface="Arial Narrow" pitchFamily="34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/>
          <a:srcRect t="27825" b="8000"/>
          <a:stretch/>
        </p:blipFill>
        <p:spPr>
          <a:xfrm>
            <a:off x="28575" y="4773613"/>
            <a:ext cx="4832350" cy="2025650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50800" dist="38100" dir="2700000" algn="tl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E4EC662-F2EE-4FDE-B482-5CF79187F92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65"/>
          <a:stretch/>
        </p:blipFill>
        <p:spPr>
          <a:xfrm>
            <a:off x="4910286" y="4005064"/>
            <a:ext cx="4190851" cy="2783407"/>
          </a:xfrm>
          <a:prstGeom prst="rect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  <a:effectLst>
            <a:outerShdw blurRad="50800" dist="38100" dir="2700000" algn="tl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4253765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7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26988"/>
            <a:ext cx="4556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Oval 15"/>
          <p:cNvSpPr>
            <a:spLocks noChangeArrowheads="1"/>
          </p:cNvSpPr>
          <p:nvPr/>
        </p:nvSpPr>
        <p:spPr bwMode="auto">
          <a:xfrm>
            <a:off x="8643938" y="42863"/>
            <a:ext cx="457200" cy="457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16</a:t>
            </a:r>
          </a:p>
        </p:txBody>
      </p:sp>
      <p:sp>
        <p:nvSpPr>
          <p:cNvPr id="27652" name="Line 14"/>
          <p:cNvSpPr>
            <a:spLocks noChangeShapeType="1"/>
          </p:cNvSpPr>
          <p:nvPr/>
        </p:nvSpPr>
        <p:spPr bwMode="auto">
          <a:xfrm>
            <a:off x="0" y="628650"/>
            <a:ext cx="9144000" cy="0"/>
          </a:xfrm>
          <a:prstGeom prst="line">
            <a:avLst/>
          </a:prstGeom>
          <a:noFill/>
          <a:ln w="57150" cmpd="thinThick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653" name="Rectangle 2"/>
          <p:cNvSpPr txBox="1">
            <a:spLocks noChangeArrowheads="1"/>
          </p:cNvSpPr>
          <p:nvPr/>
        </p:nvSpPr>
        <p:spPr bwMode="auto">
          <a:xfrm>
            <a:off x="755576" y="79375"/>
            <a:ext cx="7704856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237" tIns="0" rIns="65237" bIns="0" anchor="ctr"/>
          <a:lstStyle>
            <a:lvl1pPr defTabSz="8699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699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699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699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699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69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69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69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69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>
                <a:solidFill>
                  <a:srgbClr val="0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Корабельная практика</a:t>
            </a:r>
            <a:endParaRPr lang="ru-RU" altLang="ru-RU" b="1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27654" name="Picture 2" descr="D:\Флешка 1\АНДРЕЙ\Липовой\ФОТО для ГУК\УМБ\ГЕФЕСТ\IMG_237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0" y="-8153400"/>
            <a:ext cx="5626100" cy="375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2" descr="D:\Флешка 1\АНДРЕЙ\Липовой\ФОТО для ГУК\Практики\Практики\IMG_273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085" y="3789040"/>
            <a:ext cx="4093827" cy="2814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Picture 3" descr="D:\Флешка 1\АНДРЕЙ\Липовой\ФОТО для ГУК\Практики\Практики\Слайд 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824" y="832214"/>
            <a:ext cx="4053656" cy="2753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Picture 4" descr="D:\Флешка 1\АНДРЕЙ\Липовой\ФОТО для ГУК\Практики\Практики\Слайд 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93" y="3789040"/>
            <a:ext cx="4053656" cy="2814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8" name="Picture 5" descr="D:\Флешка 1\АНДРЕЙ\Липовой\ФОТО для ГУК\Практики\Практики\1. Проведение шлюпочных гонок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93" y="836712"/>
            <a:ext cx="4053656" cy="2753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2420807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836712"/>
            <a:ext cx="8496944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Приемная комиссия 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236036, г. Калининград, Советский проспект, д.82</a:t>
            </a:r>
          </a:p>
          <a:p>
            <a:pPr algn="ctr"/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Телефоны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8(4012) – 50-26-83,  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начальник пункта военно-  профессиональной консультации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8(4012) – 21-54-78, 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дежурный по училищу</a:t>
            </a:r>
          </a:p>
          <a:p>
            <a:pPr algn="ctr"/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Сайт</a:t>
            </a:r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БВМУ: </a:t>
            </a:r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bvvmu.mil.ru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val 15"/>
          <p:cNvSpPr>
            <a:spLocks noChangeArrowheads="1"/>
          </p:cNvSpPr>
          <p:nvPr/>
        </p:nvSpPr>
        <p:spPr bwMode="auto">
          <a:xfrm>
            <a:off x="8643938" y="42863"/>
            <a:ext cx="457200" cy="457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sz="1400" b="1">
                <a:latin typeface="Calibri" panose="020F0502020204030204" pitchFamily="34" charset="0"/>
              </a:rPr>
              <a:t>1</a:t>
            </a:r>
            <a:r>
              <a:rPr lang="ru-RU" altLang="ru-RU" sz="1400" b="1" dirty="0">
                <a:latin typeface="Calibri" panose="020F050202020403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96095003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1.9|1.5|1.4|1.2"/>
</p:tagLst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1216</TotalTime>
  <Words>771</Words>
  <Application>Microsoft Office PowerPoint</Application>
  <PresentationFormat>Экран (4:3)</PresentationFormat>
  <Paragraphs>200</Paragraphs>
  <Slides>17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Arial Narrow</vt:lpstr>
      <vt:lpstr>Calibri</vt:lpstr>
      <vt:lpstr>Georgia</vt:lpstr>
      <vt:lpstr>Tahoma</vt:lpstr>
      <vt:lpstr>Times New Roman</vt:lpstr>
      <vt:lpstr>Trebuchet MS</vt:lpstr>
      <vt:lpstr>Воздушный поток</vt:lpstr>
      <vt:lpstr>1_Воздушный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Питание курсантов в столовой</vt:lpstr>
      <vt:lpstr>Презентация PowerPoint</vt:lpstr>
      <vt:lpstr>Презентация PowerPoint</vt:lpstr>
      <vt:lpstr>Презентация PowerPoint</vt:lpstr>
      <vt:lpstr>Участие в парадах Победы на Красной площади в г. Москве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ZNI_VR</dc:creator>
  <cp:lastModifiedBy>User</cp:lastModifiedBy>
  <cp:revision>100</cp:revision>
  <dcterms:created xsi:type="dcterms:W3CDTF">2002-01-09T21:05:53Z</dcterms:created>
  <dcterms:modified xsi:type="dcterms:W3CDTF">2026-01-19T17:45:41Z</dcterms:modified>
</cp:coreProperties>
</file>